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FF826-341C-44DF-8C78-3FF8868A4741}" type="datetimeFigureOut">
              <a:rPr lang="fr-FR" smtClean="0"/>
              <a:t>26/03/2020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362B1-D535-49E0-9674-C7DE117799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27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  <p:sp>
        <p:nvSpPr>
          <p:cNvPr id="6148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3D27DB5C-685E-4C73-99B8-6F3905FA9117}" type="slidenum">
              <a:rPr lang="fr-FR" altLang="fr-FR">
                <a:solidFill>
                  <a:prstClr val="black"/>
                </a:solidFill>
                <a:cs typeface="Arial" panose="020B06040202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 altLang="fr-FR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93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3418-097E-4DCF-977F-74FA4B59E1CF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C612C-F498-4346-85F1-4626FBEE91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7976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91137-E061-458B-9866-F7BB46BCE69B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FC865-1453-4675-8587-C9C0294BE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9615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2D5E-1FF4-4B59-A4AB-F4712BA2FBDF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CAD76-CBC5-488B-876C-0F0742B7EC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8005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046F4-1872-4B4F-B9D9-2A6B5E229DBD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BB2EB-8DEF-4DDD-9568-20B1DD71923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7417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EBF2F-BAC9-452E-BC37-4C733DC7549C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1105-D82F-47EE-9D23-855DEFF751F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853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74D96-91EA-43DA-81C8-E2C4061D5291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2F558-4847-4360-930C-F2646978FD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8446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1EA4-925F-46F7-8491-DE496D12E22B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15C3B-C677-4AE6-8608-C1B2BC3F68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6260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3E45-D73B-450D-A83C-1CF1781DE93D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978EA-A839-439F-B109-31D25456B0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414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CB1EB-ECD0-45B7-A33E-96EBEB765E40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CA2A5-680C-4BCF-8120-1FD6144DCB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518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152B0-D5F0-4FBD-A541-AE2C0476AFCF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6E903-C850-4CCD-A04F-0A18737D5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675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41952-9164-4A68-8640-35D76D28AE35}" type="datetime1">
              <a:rPr lang="fr-FR"/>
              <a:pPr>
                <a:defRPr/>
              </a:pPr>
              <a:t>26/03/2020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E990C-99A2-4783-B8D8-60B3E9ABB11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0180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62C3DF-A11D-4743-9181-AF62F969BD49}" type="datetime1">
              <a:rPr lang="fr-F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7C5525-9E59-473D-B0B4-E65F7EA1B218}" type="slidenum">
              <a:rPr lang="fr-FR" altLang="fr-F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87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ous-titre 2"/>
          <p:cNvSpPr>
            <a:spLocks noGrp="1"/>
          </p:cNvSpPr>
          <p:nvPr>
            <p:ph type="subTitle" idx="4294967295"/>
          </p:nvPr>
        </p:nvSpPr>
        <p:spPr>
          <a:xfrm>
            <a:off x="1660626" y="989900"/>
            <a:ext cx="8510986" cy="20161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FR" altLang="fr-FR" sz="4000" dirty="0" smtClean="0">
                <a:solidFill>
                  <a:srgbClr val="17375E"/>
                </a:solidFill>
                <a:ea typeface="ＭＳ Ｐゴシック" panose="020B0600070205080204" pitchFamily="34" charset="-128"/>
              </a:rPr>
              <a:t>Le point </a:t>
            </a:r>
            <a:r>
              <a:rPr lang="fr-FR" altLang="fr-FR" sz="4000" dirty="0" smtClean="0">
                <a:solidFill>
                  <a:srgbClr val="17375E"/>
                </a:solidFill>
                <a:ea typeface="ＭＳ Ｐゴシック" panose="020B0600070205080204" pitchFamily="34" charset="-128"/>
              </a:rPr>
              <a:t>sur </a:t>
            </a:r>
            <a:r>
              <a:rPr lang="fr-FR" altLang="fr-FR" sz="4000" dirty="0">
                <a:solidFill>
                  <a:srgbClr val="17375E"/>
                </a:solidFill>
                <a:ea typeface="ＭＳ Ｐゴシック" panose="020B0600070205080204" pitchFamily="34" charset="-128"/>
              </a:rPr>
              <a:t>la conduite à tenir pour les cancers </a:t>
            </a:r>
            <a:r>
              <a:rPr lang="fr-FR" altLang="fr-FR" sz="4000" dirty="0" smtClean="0">
                <a:solidFill>
                  <a:srgbClr val="17375E"/>
                </a:solidFill>
                <a:ea typeface="ＭＳ Ｐゴシック" panose="020B0600070205080204" pitchFamily="34" charset="-128"/>
              </a:rPr>
              <a:t>orl pendant </a:t>
            </a:r>
            <a:r>
              <a:rPr lang="fr-FR" altLang="fr-FR" sz="4000" dirty="0">
                <a:solidFill>
                  <a:srgbClr val="17375E"/>
                </a:solidFill>
                <a:ea typeface="ＭＳ Ｐゴシック" panose="020B0600070205080204" pitchFamily="34" charset="-128"/>
              </a:rPr>
              <a:t>l'épidémie </a:t>
            </a:r>
            <a:r>
              <a:rPr lang="fr-FR" altLang="fr-FR" sz="4000" dirty="0" smtClean="0">
                <a:solidFill>
                  <a:srgbClr val="17375E"/>
                </a:solidFill>
                <a:ea typeface="ＭＳ Ｐゴシック" panose="020B0600070205080204" pitchFamily="34" charset="-128"/>
              </a:rPr>
              <a:t>de COVID-19</a:t>
            </a:r>
            <a:endParaRPr lang="fr-FR" altLang="fr-FR" sz="3900" dirty="0">
              <a:solidFill>
                <a:srgbClr val="17375E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56142" y="3385362"/>
            <a:ext cx="10519954" cy="271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fr-FR" alt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Pr Nicolas </a:t>
            </a:r>
            <a:r>
              <a:rPr lang="fr-FR" altLang="fr-FR" sz="32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Fakhry</a:t>
            </a:r>
            <a:endParaRPr lang="fr-FR" altLang="fr-FR" sz="3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fr-FR" alt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CHU Conception, Marseille</a:t>
            </a:r>
            <a:endParaRPr lang="fr-FR" altLang="fr-F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fr-FR" altLang="fr-FR" sz="3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Beatrix Barry, Alexandre Bozec, Ingrid </a:t>
            </a:r>
            <a:r>
              <a:rPr lang="fr-FR" altLang="fr-FR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Breuskin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,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 Ludovic de </a:t>
            </a:r>
            <a:r>
              <a:rPr lang="fr-FR" altLang="fr-FR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Garbory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, Sylvain </a:t>
            </a:r>
            <a:r>
              <a:rPr lang="fr-FR" altLang="fr-FR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Morinière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, Stéphane Temam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, </a:t>
            </a:r>
            <a:r>
              <a:rPr lang="fr-FR" altLang="fr-FR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Philippe 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Schultz, Sébastien </a:t>
            </a:r>
            <a:r>
              <a:rPr lang="fr-FR" altLang="fr-FR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Vergez</a:t>
            </a:r>
            <a:endParaRPr lang="fr-FR" altLang="fr-FR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2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617845" y="1588816"/>
            <a:ext cx="9119824" cy="4525962"/>
          </a:xfrm>
        </p:spPr>
        <p:txBody>
          <a:bodyPr/>
          <a:lstStyle/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Confinement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Risque de transmission patients et soignants</a:t>
            </a:r>
          </a:p>
          <a:p>
            <a:pPr lvl="1"/>
            <a:r>
              <a:rPr lang="fr-FR" altLang="fr-FR" sz="2000" dirty="0" err="1">
                <a:ea typeface="ＭＳ Ｐゴシック" panose="020B0600070205080204" pitchFamily="34" charset="-128"/>
              </a:rPr>
              <a:t>Nasofibo</a:t>
            </a:r>
            <a:r>
              <a:rPr lang="fr-FR" altLang="fr-FR" sz="2000" dirty="0">
                <a:ea typeface="ＭＳ Ｐゴシック" panose="020B0600070205080204" pitchFamily="34" charset="-128"/>
              </a:rPr>
              <a:t> et endoscopies</a:t>
            </a:r>
          </a:p>
          <a:p>
            <a:pPr lvl="1"/>
            <a:r>
              <a:rPr lang="fr-FR" altLang="fr-FR" sz="2000" dirty="0">
                <a:ea typeface="ＭＳ Ｐゴシック" panose="020B0600070205080204" pitchFamily="34" charset="-128"/>
              </a:rPr>
              <a:t>Chirurgie </a:t>
            </a:r>
            <a:r>
              <a:rPr lang="fr-FR" altLang="fr-FR" sz="2000" dirty="0" err="1" smtClean="0">
                <a:ea typeface="ＭＳ Ｐゴシック" panose="020B0600070205080204" pitchFamily="34" charset="-128"/>
              </a:rPr>
              <a:t>endonasale</a:t>
            </a:r>
            <a:r>
              <a:rPr lang="fr-FR" altLang="fr-FR" sz="2000" smtClean="0">
                <a:ea typeface="ＭＳ Ｐゴシック" panose="020B0600070205080204" pitchFamily="34" charset="-128"/>
              </a:rPr>
              <a:t>  et VADS</a:t>
            </a:r>
            <a:endParaRPr lang="fr-FR" altLang="fr-FR" sz="2000" dirty="0">
              <a:ea typeface="ＭＳ Ｐゴシック" panose="020B0600070205080204" pitchFamily="34" charset="-128"/>
            </a:endParaRPr>
          </a:p>
          <a:p>
            <a:pPr lvl="1"/>
            <a:r>
              <a:rPr lang="fr-FR" altLang="fr-FR" sz="2000" dirty="0" smtClean="0">
                <a:ea typeface="ＭＳ Ｐゴシック" panose="020B0600070205080204" pitchFamily="34" charset="-128"/>
              </a:rPr>
              <a:t>Trachéotomies </a:t>
            </a:r>
            <a:r>
              <a:rPr lang="fr-FR" altLang="fr-FR" sz="2000" dirty="0" smtClean="0">
                <a:ea typeface="ＭＳ Ｐゴシック" panose="020B0600070205080204" pitchFamily="34" charset="-128"/>
              </a:rPr>
              <a:t>++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Situation locale (saturation de l’hôpital, réanimation </a:t>
            </a:r>
            <a:r>
              <a:rPr lang="fr-FR" altLang="fr-FR" sz="2400" dirty="0" err="1" smtClean="0">
                <a:ea typeface="ＭＳ Ｐゴシック" panose="020B0600070205080204" pitchFamily="34" charset="-128"/>
              </a:rPr>
              <a:t>postop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)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b="1" dirty="0" smtClean="0">
                <a:ea typeface="ＭＳ Ｐゴシック" panose="020B0600070205080204" pitchFamily="34" charset="-128"/>
              </a:rPr>
              <a:t>Risque de perte de chance pour le patient / gestion du flux de patients après l’épidémie</a:t>
            </a: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807619" y="197621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268636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518785" y="2024245"/>
            <a:ext cx="8229600" cy="4525962"/>
          </a:xfrm>
        </p:spPr>
        <p:txBody>
          <a:bodyPr/>
          <a:lstStyle/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Groupe A: urgence vitale (dyspnée, hémorragie)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Groupe B: cancérologie avec risque de perte de chance à court ou moyen terme (4 semaines)</a:t>
            </a:r>
            <a:endParaRPr lang="fr-FR" altLang="fr-FR" sz="2000" dirty="0" smtClean="0">
              <a:ea typeface="ＭＳ Ｐゴシック" panose="020B0600070205080204" pitchFamily="34" charset="-128"/>
            </a:endParaRP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Groupe C: </a:t>
            </a:r>
            <a:r>
              <a:rPr lang="fr-FR" altLang="fr-FR" sz="2400" dirty="0">
                <a:ea typeface="ＭＳ Ｐゴシック" panose="020B0600070205080204" pitchFamily="34" charset="-128"/>
              </a:rPr>
              <a:t>cancérologie avec 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faible risque </a:t>
            </a:r>
            <a:r>
              <a:rPr lang="fr-FR" altLang="fr-FR" sz="2400" dirty="0">
                <a:ea typeface="ＭＳ Ｐゴシック" panose="020B0600070205080204" pitchFamily="34" charset="-128"/>
              </a:rPr>
              <a:t>de perte de chance à 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moyen terme (6-8 </a:t>
            </a:r>
            <a:r>
              <a:rPr lang="fr-FR" altLang="fr-FR" sz="2400" dirty="0">
                <a:ea typeface="ＭＳ Ｐゴシック" panose="020B0600070205080204" pitchFamily="34" charset="-128"/>
              </a:rPr>
              <a:t>semaines)</a:t>
            </a:r>
            <a:endParaRPr lang="fr-FR" altLang="fr-FR" sz="2000" dirty="0">
              <a:ea typeface="ＭＳ Ｐゴシック" panose="020B0600070205080204" pitchFamily="34" charset="-128"/>
            </a:endParaRP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56885" y="363083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3 groupes de patients</a:t>
            </a:r>
          </a:p>
        </p:txBody>
      </p:sp>
    </p:spTree>
    <p:extLst>
      <p:ext uri="{BB962C8B-B14F-4D97-AF65-F5344CB8AC3E}">
        <p14:creationId xmlns:p14="http://schemas.microsoft.com/office/powerpoint/2010/main" val="48065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617845" y="1815240"/>
            <a:ext cx="8229600" cy="4525962"/>
          </a:xfrm>
        </p:spPr>
        <p:txBody>
          <a:bodyPr/>
          <a:lstStyle/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Prise en charge en urgence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Si possible: dépistage PCR + TDM thoracique</a:t>
            </a:r>
            <a:endParaRPr lang="fr-FR" altLang="fr-FR" sz="2000" dirty="0" smtClean="0">
              <a:ea typeface="ＭＳ Ｐゴシック" panose="020B0600070205080204" pitchFamily="34" charset="-128"/>
            </a:endParaRP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Sinon, considérer comme potentiellement COVID positif: protection maximale de l’équipe soignante </a:t>
            </a:r>
            <a:r>
              <a:rPr lang="fr-FR" sz="2400" dirty="0" smtClean="0"/>
              <a:t>(salle à flux négatif, lunettes</a:t>
            </a:r>
            <a:r>
              <a:rPr lang="fr-FR" sz="2400" dirty="0"/>
              <a:t>, masque </a:t>
            </a:r>
            <a:r>
              <a:rPr lang="fr-FR" sz="2400" dirty="0" smtClean="0"/>
              <a:t>FFP2…)</a:t>
            </a:r>
            <a:endParaRPr lang="fr-FR" sz="2400" dirty="0">
              <a:ea typeface="ＭＳ Ｐゴシック" panose="020B0600070205080204" pitchFamily="34" charset="-128"/>
            </a:endParaRPr>
          </a:p>
          <a:p>
            <a:endParaRPr lang="fr-FR" altLang="fr-FR" sz="2000" dirty="0">
              <a:ea typeface="ＭＳ Ｐゴシック" panose="020B0600070205080204" pitchFamily="34" charset="-128"/>
            </a:endParaRP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55945" y="241165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Groupe A : urgence</a:t>
            </a:r>
          </a:p>
        </p:txBody>
      </p:sp>
    </p:spTree>
    <p:extLst>
      <p:ext uri="{BB962C8B-B14F-4D97-AF65-F5344CB8AC3E}">
        <p14:creationId xmlns:p14="http://schemas.microsoft.com/office/powerpoint/2010/main" val="89011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294653" y="1762988"/>
            <a:ext cx="8875984" cy="4525962"/>
          </a:xfrm>
        </p:spPr>
        <p:txBody>
          <a:bodyPr/>
          <a:lstStyle/>
          <a:p>
            <a:r>
              <a:rPr lang="fr-FR" altLang="fr-FR" sz="2400" dirty="0">
                <a:ea typeface="ＭＳ Ｐゴシック" panose="020B0600070205080204" pitchFamily="34" charset="-128"/>
              </a:rPr>
              <a:t>P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as de nécessité de trachéotomie</a:t>
            </a:r>
          </a:p>
          <a:p>
            <a:pPr lvl="1"/>
            <a:r>
              <a:rPr lang="fr-FR" altLang="fr-FR" sz="2000" dirty="0" smtClean="0">
                <a:ea typeface="ＭＳ Ｐゴシック" panose="020B0600070205080204" pitchFamily="34" charset="-128"/>
              </a:rPr>
              <a:t>Si possible pas de retard à la prise en charge</a:t>
            </a:r>
          </a:p>
          <a:p>
            <a:pPr lvl="1"/>
            <a:r>
              <a:rPr lang="fr-FR" altLang="fr-FR" sz="2000" dirty="0" smtClean="0">
                <a:ea typeface="ＭＳ Ｐゴシック" panose="020B0600070205080204" pitchFamily="34" charset="-128"/>
              </a:rPr>
              <a:t>Dépistage </a:t>
            </a:r>
            <a:r>
              <a:rPr lang="fr-FR" altLang="fr-FR" sz="2000" dirty="0">
                <a:ea typeface="ＭＳ Ｐゴシック" panose="020B0600070205080204" pitchFamily="34" charset="-128"/>
              </a:rPr>
              <a:t>PCR + TDM </a:t>
            </a:r>
            <a:r>
              <a:rPr lang="fr-FR" altLang="fr-FR" sz="2000" dirty="0" smtClean="0">
                <a:ea typeface="ＭＳ Ｐゴシック" panose="020B0600070205080204" pitchFamily="34" charset="-128"/>
              </a:rPr>
              <a:t>thoracique avant chirurgie</a:t>
            </a:r>
          </a:p>
          <a:p>
            <a:pPr lvl="1"/>
            <a:r>
              <a:rPr lang="fr-FR" altLang="fr-FR" sz="2000" dirty="0">
                <a:ea typeface="ＭＳ Ｐゴシック" panose="020B0600070205080204" pitchFamily="34" charset="-128"/>
              </a:rPr>
              <a:t>Regrouper les actes en hospitalisation (imagerie, soins dentaires avant RT, PAC…)</a:t>
            </a:r>
          </a:p>
          <a:p>
            <a:pPr lvl="1"/>
            <a:r>
              <a:rPr lang="fr-FR" altLang="fr-FR" sz="2000" dirty="0" smtClean="0">
                <a:ea typeface="ＭＳ Ｐゴシック" panose="020B0600070205080204" pitchFamily="34" charset="-128"/>
              </a:rPr>
              <a:t>Si </a:t>
            </a:r>
            <a:r>
              <a:rPr lang="fr-FR" altLang="fr-FR" sz="2000" dirty="0">
                <a:ea typeface="ＭＳ Ｐゴシック" panose="020B0600070205080204" pitchFamily="34" charset="-128"/>
              </a:rPr>
              <a:t>COVID positif: différer chirurgie et transfert </a:t>
            </a:r>
            <a:r>
              <a:rPr lang="fr-FR" altLang="fr-FR" sz="2000" dirty="0" smtClean="0">
                <a:ea typeface="ＭＳ Ｐゴシック" panose="020B0600070205080204" pitchFamily="34" charset="-128"/>
              </a:rPr>
              <a:t>vers circuit spécifique </a:t>
            </a:r>
            <a:r>
              <a:rPr lang="fr-FR" altLang="fr-FR" sz="2000" dirty="0" smtClean="0">
                <a:ea typeface="ＭＳ Ｐゴシック" panose="020B0600070205080204" pitchFamily="34" charset="-128"/>
              </a:rPr>
              <a:t>COVID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Nécessité de trachéotomie : ATTENTION</a:t>
            </a:r>
          </a:p>
          <a:p>
            <a:pPr lvl="1"/>
            <a:r>
              <a:rPr lang="fr-FR" altLang="fr-FR" sz="2000" dirty="0" smtClean="0">
                <a:ea typeface="ＭＳ Ｐゴシック" panose="020B0600070205080204" pitchFamily="34" charset="-128"/>
              </a:rPr>
              <a:t>Risque de contamination du personnel</a:t>
            </a:r>
          </a:p>
          <a:p>
            <a:pPr lvl="1"/>
            <a:r>
              <a:rPr lang="fr-FR" altLang="fr-FR" sz="2000" dirty="0" smtClean="0">
                <a:ea typeface="ＭＳ Ｐゴシック" panose="020B0600070205080204" pitchFamily="34" charset="-128"/>
              </a:rPr>
              <a:t>Si possible différer chirurgie ou alternative non chirurgicale</a:t>
            </a:r>
            <a:endParaRPr lang="fr-FR" altLang="fr-FR" sz="2000" dirty="0">
              <a:ea typeface="ＭＳ Ｐゴシック" panose="020B0600070205080204" pitchFamily="34" charset="-128"/>
            </a:endParaRP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55945" y="241165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Groupe B: cancer VADS</a:t>
            </a:r>
          </a:p>
        </p:txBody>
      </p:sp>
    </p:spTree>
    <p:extLst>
      <p:ext uri="{BB962C8B-B14F-4D97-AF65-F5344CB8AC3E}">
        <p14:creationId xmlns:p14="http://schemas.microsoft.com/office/powerpoint/2010/main" val="62959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774599" y="1841365"/>
            <a:ext cx="8229600" cy="4525962"/>
          </a:xfrm>
        </p:spPr>
        <p:txBody>
          <a:bodyPr/>
          <a:lstStyle/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Carcinome p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apillaire 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thyroïde, certains cancers glandes salivaires, carcinomes </a:t>
            </a:r>
            <a:r>
              <a:rPr lang="fr-FR" altLang="fr-FR" sz="2400" dirty="0" err="1" smtClean="0">
                <a:ea typeface="ＭＳ Ｐゴシック" panose="020B0600070205080204" pitchFamily="34" charset="-128"/>
              </a:rPr>
              <a:t>baso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-cellulaires, diagnostics incertains (leucoplasies cordes vocales)</a:t>
            </a:r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Réévaluer à 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6 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- </a:t>
            </a:r>
            <a:r>
              <a:rPr lang="fr-FR" altLang="fr-FR" sz="2400" dirty="0" smtClean="0">
                <a:ea typeface="ＭＳ Ｐゴシック" panose="020B0600070205080204" pitchFamily="34" charset="-128"/>
              </a:rPr>
              <a:t>8 semaines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55945" y="241165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Groupe C</a:t>
            </a:r>
          </a:p>
        </p:txBody>
      </p:sp>
    </p:spTree>
    <p:extLst>
      <p:ext uri="{BB962C8B-B14F-4D97-AF65-F5344CB8AC3E}">
        <p14:creationId xmlns:p14="http://schemas.microsoft.com/office/powerpoint/2010/main" val="243523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011624" y="1466895"/>
            <a:ext cx="9442041" cy="5134201"/>
          </a:xfrm>
        </p:spPr>
        <p:txBody>
          <a:bodyPr/>
          <a:lstStyle/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Décision au cas par cas en </a:t>
            </a:r>
            <a:r>
              <a:rPr lang="fr-FR" altLang="fr-FR" sz="2400" b="1" dirty="0" smtClean="0">
                <a:ea typeface="ＭＳ Ｐゴシック" panose="020B0600070205080204" pitchFamily="34" charset="-128"/>
              </a:rPr>
              <a:t>RCP + courrier </a:t>
            </a:r>
            <a:r>
              <a:rPr lang="fr-FR" altLang="fr-FR" sz="2400" b="1" dirty="0" smtClean="0">
                <a:ea typeface="ＭＳ Ｐゴシック" panose="020B0600070205080204" pitchFamily="34" charset="-128"/>
              </a:rPr>
              <a:t>aux correspondants</a:t>
            </a:r>
          </a:p>
          <a:p>
            <a:pPr marL="0" indent="0">
              <a:buNone/>
            </a:pPr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sz="2400" dirty="0" smtClean="0"/>
              <a:t>Le </a:t>
            </a:r>
            <a:r>
              <a:rPr lang="fr-FR" sz="2400" dirty="0"/>
              <a:t>patient doit être appelé par le </a:t>
            </a:r>
            <a:r>
              <a:rPr lang="fr-FR" sz="2400" dirty="0" smtClean="0"/>
              <a:t>médecin</a:t>
            </a:r>
          </a:p>
          <a:p>
            <a:pPr lvl="1"/>
            <a:r>
              <a:rPr lang="fr-FR" sz="2000" dirty="0" smtClean="0"/>
              <a:t>Expliquer le motif du report</a:t>
            </a:r>
          </a:p>
          <a:p>
            <a:pPr lvl="1"/>
            <a:r>
              <a:rPr lang="fr-FR" sz="2000" dirty="0" smtClean="0"/>
              <a:t>Informer </a:t>
            </a:r>
            <a:r>
              <a:rPr lang="fr-FR" sz="2000" dirty="0"/>
              <a:t>du délai prévisionnel avant </a:t>
            </a:r>
            <a:r>
              <a:rPr lang="fr-FR" sz="2000" dirty="0" smtClean="0"/>
              <a:t>chirurgie</a:t>
            </a:r>
          </a:p>
          <a:p>
            <a:pPr lvl="1"/>
            <a:r>
              <a:rPr lang="fr-FR" sz="2000" dirty="0" smtClean="0"/>
              <a:t>Organiser une surveillance </a:t>
            </a:r>
            <a:r>
              <a:rPr lang="fr-FR" sz="2000" dirty="0"/>
              <a:t>à distance </a:t>
            </a:r>
            <a:r>
              <a:rPr lang="fr-FR" sz="2000" dirty="0" smtClean="0"/>
              <a:t>(téléphone ou télé-</a:t>
            </a:r>
            <a:r>
              <a:rPr lang="fr-FR" sz="2000" dirty="0" err="1" smtClean="0"/>
              <a:t>cs</a:t>
            </a:r>
            <a:r>
              <a:rPr lang="fr-FR" sz="2000" dirty="0" smtClean="0"/>
              <a:t>) </a:t>
            </a:r>
            <a:r>
              <a:rPr lang="fr-FR" sz="2000" dirty="0" smtClean="0"/>
              <a:t>: </a:t>
            </a:r>
            <a:r>
              <a:rPr lang="fr-FR" sz="2000" b="1" dirty="0" smtClean="0"/>
              <a:t>réévaluer </a:t>
            </a:r>
            <a:r>
              <a:rPr lang="fr-FR" sz="2000" b="1" dirty="0" smtClean="0"/>
              <a:t>le délai</a:t>
            </a:r>
          </a:p>
          <a:p>
            <a:endParaRPr lang="fr-FR" sz="2400" dirty="0" smtClean="0"/>
          </a:p>
          <a:p>
            <a:r>
              <a:rPr lang="fr-FR" sz="2400" dirty="0"/>
              <a:t>Créer une ligne dédiée (ou boite mail)  dans le service pour que les patients puissent joindre l’équipe soignante</a:t>
            </a:r>
          </a:p>
          <a:p>
            <a:endParaRPr lang="fr-FR" sz="2400" dirty="0" smtClean="0"/>
          </a:p>
          <a:p>
            <a:r>
              <a:rPr lang="fr-FR" sz="2400" dirty="0" smtClean="0"/>
              <a:t>Etablir </a:t>
            </a:r>
            <a:r>
              <a:rPr lang="fr-FR" sz="2400" dirty="0"/>
              <a:t>une liste de patients en attente de prise en charge, par ordre de priorité</a:t>
            </a:r>
          </a:p>
          <a:p>
            <a:endParaRPr lang="fr-FR" sz="2400" dirty="0" smtClean="0"/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55945" y="241165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Si patient différé</a:t>
            </a:r>
          </a:p>
        </p:txBody>
      </p:sp>
    </p:spTree>
    <p:extLst>
      <p:ext uri="{BB962C8B-B14F-4D97-AF65-F5344CB8AC3E}">
        <p14:creationId xmlns:p14="http://schemas.microsoft.com/office/powerpoint/2010/main" val="199924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765890" y="1536564"/>
            <a:ext cx="8229600" cy="5134201"/>
          </a:xfrm>
        </p:spPr>
        <p:txBody>
          <a:bodyPr/>
          <a:lstStyle/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Surveillance après cancer: </a:t>
            </a:r>
            <a:r>
              <a:rPr lang="fr-FR" sz="2400" dirty="0" smtClean="0">
                <a:ea typeface="ＭＳ Ｐゴシック" panose="020B0600070205080204" pitchFamily="34" charset="-128"/>
              </a:rPr>
              <a:t>différer si possible</a:t>
            </a:r>
          </a:p>
          <a:p>
            <a:pPr lvl="1"/>
            <a:r>
              <a:rPr lang="fr-FR" sz="2000" dirty="0" smtClean="0">
                <a:ea typeface="ＭＳ Ｐゴシック" panose="020B0600070205080204" pitchFamily="34" charset="-128"/>
              </a:rPr>
              <a:t>Appeler le patient pour s’assurer </a:t>
            </a:r>
            <a:r>
              <a:rPr lang="fr-FR" sz="2000" smtClean="0">
                <a:ea typeface="ＭＳ Ｐゴシック" panose="020B0600070205080204" pitchFamily="34" charset="-128"/>
              </a:rPr>
              <a:t>de l’absence de </a:t>
            </a:r>
            <a:r>
              <a:rPr lang="fr-FR" sz="2000" dirty="0" smtClean="0">
                <a:ea typeface="ＭＳ Ｐゴシック" panose="020B0600070205080204" pitchFamily="34" charset="-128"/>
              </a:rPr>
              <a:t>symptômes nouveaux</a:t>
            </a:r>
          </a:p>
          <a:p>
            <a:pPr lvl="1"/>
            <a:r>
              <a:rPr lang="fr-FR" sz="2000" dirty="0" smtClean="0">
                <a:ea typeface="ＭＳ Ｐゴシック" panose="020B0600070205080204" pitchFamily="34" charset="-128"/>
              </a:rPr>
              <a:t>Différer les examens complémentaires (imagerie)</a:t>
            </a:r>
          </a:p>
          <a:p>
            <a:pPr lvl="1"/>
            <a:endParaRPr lang="fr-FR" sz="2000" dirty="0" smtClean="0">
              <a:ea typeface="ＭＳ Ｐゴシック" panose="020B0600070205080204" pitchFamily="34" charset="-128"/>
            </a:endParaRPr>
          </a:p>
          <a:p>
            <a:r>
              <a:rPr lang="fr-FR" sz="2400" dirty="0" smtClean="0">
                <a:ea typeface="ＭＳ Ｐゴシック" panose="020B0600070205080204" pitchFamily="34" charset="-128"/>
              </a:rPr>
              <a:t>Nouveau cas de cancer ou patient symptomatique ou adaptation thérapeutique </a:t>
            </a:r>
          </a:p>
          <a:p>
            <a:pPr lvl="1"/>
            <a:r>
              <a:rPr lang="fr-FR" sz="2000" dirty="0" smtClean="0">
                <a:ea typeface="ＭＳ Ｐゴシック" panose="020B0600070205080204" pitchFamily="34" charset="-128"/>
              </a:rPr>
              <a:t>Consultation à maintenir</a:t>
            </a:r>
          </a:p>
          <a:p>
            <a:pPr lvl="1"/>
            <a:r>
              <a:rPr lang="fr-FR" sz="2000" dirty="0" smtClean="0">
                <a:ea typeface="ＭＳ Ｐゴシック" panose="020B0600070205080204" pitchFamily="34" charset="-128"/>
              </a:rPr>
              <a:t>Dépister les patients présentant des signes COVID avant leur venue à l’hôpital</a:t>
            </a:r>
          </a:p>
          <a:p>
            <a:pPr lvl="1"/>
            <a:r>
              <a:rPr lang="fr-FR" sz="2000" dirty="0" smtClean="0">
                <a:ea typeface="ＭＳ Ｐゴシック" panose="020B0600070205080204" pitchFamily="34" charset="-128"/>
              </a:rPr>
              <a:t>Limiter les examens </a:t>
            </a:r>
            <a:r>
              <a:rPr lang="fr-FR" sz="2000" dirty="0" err="1" smtClean="0">
                <a:ea typeface="ＭＳ Ｐゴシック" panose="020B0600070205080204" pitchFamily="34" charset="-128"/>
              </a:rPr>
              <a:t>fibroscopiques</a:t>
            </a:r>
            <a:r>
              <a:rPr lang="fr-FR" sz="2000" dirty="0" smtClean="0">
                <a:ea typeface="ＭＳ Ｐゴシック" panose="020B0600070205080204" pitchFamily="34" charset="-128"/>
              </a:rPr>
              <a:t> ++</a:t>
            </a:r>
          </a:p>
          <a:p>
            <a:pPr lvl="1"/>
            <a:r>
              <a:rPr lang="fr-FR" sz="2000" dirty="0" smtClean="0"/>
              <a:t>Tout </a:t>
            </a:r>
            <a:r>
              <a:rPr lang="fr-FR" sz="2000" dirty="0"/>
              <a:t>patient vu en consultation avec examen des VADS doit être considéré </a:t>
            </a:r>
            <a:r>
              <a:rPr lang="fr-FR" sz="2000" b="1" dirty="0"/>
              <a:t>potentiellement COVID +</a:t>
            </a:r>
            <a:r>
              <a:rPr lang="fr-FR" sz="2000" dirty="0"/>
              <a:t>, </a:t>
            </a:r>
            <a:r>
              <a:rPr lang="fr-FR" sz="2000" dirty="0" smtClean="0"/>
              <a:t>donc mesures </a:t>
            </a:r>
            <a:r>
              <a:rPr lang="fr-FR" sz="2000" dirty="0"/>
              <a:t>de protection du </a:t>
            </a:r>
            <a:r>
              <a:rPr lang="fr-FR" sz="2000" dirty="0" smtClean="0"/>
              <a:t>personnel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55945" y="241165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Organisation des consultations</a:t>
            </a:r>
          </a:p>
        </p:txBody>
      </p:sp>
    </p:spTree>
    <p:extLst>
      <p:ext uri="{BB962C8B-B14F-4D97-AF65-F5344CB8AC3E}">
        <p14:creationId xmlns:p14="http://schemas.microsoft.com/office/powerpoint/2010/main" val="391809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>
          <a:xfrm>
            <a:off x="1617845" y="1919741"/>
            <a:ext cx="8229600" cy="4333013"/>
          </a:xfrm>
        </p:spPr>
        <p:txBody>
          <a:bodyPr/>
          <a:lstStyle/>
          <a:p>
            <a:r>
              <a:rPr lang="fr-FR" sz="2400" dirty="0" smtClean="0">
                <a:ea typeface="ＭＳ Ｐゴシック" panose="020B0600070205080204" pitchFamily="34" charset="-128"/>
              </a:rPr>
              <a:t>Limiter la perte de chance pour le patient</a:t>
            </a:r>
            <a:endParaRPr lang="fr-FR" sz="2000" dirty="0" smtClean="0">
              <a:ea typeface="ＭＳ Ｐゴシック" panose="020B0600070205080204" pitchFamily="34" charset="-128"/>
            </a:endParaRPr>
          </a:p>
          <a:p>
            <a:pPr lvl="1"/>
            <a:endParaRPr lang="fr-FR" sz="2000" dirty="0" smtClean="0">
              <a:ea typeface="ＭＳ Ｐゴシック" panose="020B0600070205080204" pitchFamily="34" charset="-128"/>
            </a:endParaRPr>
          </a:p>
          <a:p>
            <a:r>
              <a:rPr lang="fr-FR" sz="2400" dirty="0" smtClean="0">
                <a:ea typeface="ＭＳ Ｐゴシック" panose="020B0600070205080204" pitchFamily="34" charset="-128"/>
              </a:rPr>
              <a:t>Limiter le risque pour les équipes soignantes</a:t>
            </a:r>
          </a:p>
          <a:p>
            <a:endParaRPr lang="fr-FR" altLang="fr-FR" sz="2400" dirty="0" smtClean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Discussion patient par patient et en fonction des possibilités locales</a:t>
            </a:r>
          </a:p>
          <a:p>
            <a:endParaRPr lang="fr-FR" altLang="fr-FR" sz="2400" dirty="0">
              <a:ea typeface="ＭＳ Ｐゴシック" panose="020B0600070205080204" pitchFamily="34" charset="-128"/>
            </a:endParaRPr>
          </a:p>
          <a:p>
            <a:r>
              <a:rPr lang="fr-FR" altLang="fr-FR" sz="2400" dirty="0" smtClean="0">
                <a:ea typeface="ＭＳ Ｐゴシック" panose="020B0600070205080204" pitchFamily="34" charset="-128"/>
              </a:rPr>
              <a:t>Recommandations à faire évoluer en fonction de l’évolution de l’épidémie</a:t>
            </a:r>
          </a:p>
          <a:p>
            <a:pPr lvl="1"/>
            <a:endParaRPr lang="fr-FR" altLang="fr-FR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655945" y="241165"/>
            <a:ext cx="81534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ea typeface="MS PGothic" pitchFamily="34" charset="-128"/>
                <a:cs typeface="+mj-cs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50664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478</Words>
  <Application>Microsoft Office PowerPoint</Application>
  <PresentationFormat>Grand écran</PresentationFormat>
  <Paragraphs>74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1_Thème Office</vt:lpstr>
      <vt:lpstr>Présentation PowerPoint</vt:lpstr>
      <vt:lpstr>Contexte</vt:lpstr>
      <vt:lpstr>3 groupes de patients</vt:lpstr>
      <vt:lpstr>Groupe A : urgence</vt:lpstr>
      <vt:lpstr>Groupe B: cancer VADS</vt:lpstr>
      <vt:lpstr>Groupe C</vt:lpstr>
      <vt:lpstr>Si patient différé</vt:lpstr>
      <vt:lpstr>Organisation des consultations</vt:lpstr>
      <vt:lpstr>Conclusion</vt:lpstr>
    </vt:vector>
  </TitlesOfParts>
  <Company>APHM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FAKHRY Nicolas</dc:creator>
  <cp:lastModifiedBy>FAKHRY Nicolas</cp:lastModifiedBy>
  <cp:revision>40</cp:revision>
  <dcterms:created xsi:type="dcterms:W3CDTF">2020-01-16T12:13:15Z</dcterms:created>
  <dcterms:modified xsi:type="dcterms:W3CDTF">2020-03-26T17:36:02Z</dcterms:modified>
</cp:coreProperties>
</file>